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366" r:id="rId4"/>
    <p:sldId id="367" r:id="rId5"/>
    <p:sldId id="368" r:id="rId6"/>
    <p:sldId id="334" r:id="rId7"/>
    <p:sldId id="335" r:id="rId8"/>
    <p:sldId id="329" r:id="rId9"/>
    <p:sldId id="336" r:id="rId10"/>
    <p:sldId id="337" r:id="rId11"/>
    <p:sldId id="339" r:id="rId12"/>
    <p:sldId id="354" r:id="rId13"/>
    <p:sldId id="356" r:id="rId14"/>
    <p:sldId id="358" r:id="rId15"/>
    <p:sldId id="359" r:id="rId16"/>
    <p:sldId id="360" r:id="rId17"/>
    <p:sldId id="363" r:id="rId18"/>
    <p:sldId id="362" r:id="rId19"/>
    <p:sldId id="365" r:id="rId20"/>
    <p:sldId id="371" r:id="rId21"/>
    <p:sldId id="353" r:id="rId22"/>
    <p:sldId id="346" r:id="rId23"/>
    <p:sldId id="364" r:id="rId24"/>
    <p:sldId id="343" r:id="rId25"/>
    <p:sldId id="345" r:id="rId26"/>
    <p:sldId id="347" r:id="rId27"/>
    <p:sldId id="348" r:id="rId28"/>
    <p:sldId id="349" r:id="rId29"/>
    <p:sldId id="350" r:id="rId30"/>
    <p:sldId id="351" r:id="rId31"/>
    <p:sldId id="352" r:id="rId32"/>
    <p:sldId id="369" r:id="rId33"/>
    <p:sldId id="370" r:id="rId34"/>
    <p:sldId id="342" r:id="rId35"/>
    <p:sldId id="338" r:id="rId36"/>
    <p:sldId id="33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34"/>
            <p14:sldId id="335"/>
            <p14:sldId id="329"/>
            <p14:sldId id="336"/>
            <p14:sldId id="337"/>
            <p14:sldId id="339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369"/>
            <p14:sldId id="370"/>
            <p14:sldId id="342"/>
            <p14:sldId id="338"/>
            <p14:sldId id="333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76" autoAdjust="0"/>
  </p:normalViewPr>
  <p:slideViewPr>
    <p:cSldViewPr snapToObjects="1">
      <p:cViewPr varScale="1">
        <p:scale>
          <a:sx n="146" d="100"/>
          <a:sy n="146" d="100"/>
        </p:scale>
        <p:origin x="-288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 anchor="t" anchorCtr="0"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Sensors in 1862 – Foucault’s gyroscope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Sensors in 1965 – ST124-M inertial platform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-15191" r="-2520" b="15191"/>
          <a:stretch/>
        </p:blipFill>
        <p:spPr>
          <a:xfrm>
            <a:off x="1907704" y="-1323528"/>
            <a:ext cx="5472608" cy="85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Sensors in 2016 – MEMS gyroscope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  <a:endParaRPr lang="en-US" sz="2400" dirty="0" smtClean="0"/>
          </a:p>
          <a:p>
            <a:r>
              <a:rPr lang="en-US" sz="2400" dirty="0" smtClean="0"/>
              <a:t>	tiny </a:t>
            </a:r>
            <a:r>
              <a:rPr lang="en-US" sz="2400" dirty="0" smtClean="0"/>
              <a:t>sensors + fun </a:t>
            </a:r>
            <a:r>
              <a:rPr lang="en-US" sz="2400" dirty="0" smtClean="0"/>
              <a:t>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Sensors in 2016 – MEMS gyroscope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5" t="-43920" r="6245" b="26097"/>
          <a:stretch/>
        </p:blipFill>
        <p:spPr>
          <a:xfrm>
            <a:off x="-1554066" y="-1611560"/>
            <a:ext cx="10590562" cy="79208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in 2016 – </a:t>
            </a:r>
            <a:r>
              <a:rPr lang="en-US" dirty="0" err="1" smtClean="0"/>
              <a:t>Metawear</a:t>
            </a:r>
            <a:r>
              <a:rPr lang="en-US" dirty="0" smtClean="0"/>
              <a:t> C and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C Pro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>
                <a:solidFill>
                  <a:srgbClr val="FF0000"/>
                </a:solidFill>
              </a:rPr>
              <a:t>[To be updated … These are </a:t>
            </a:r>
            <a:r>
              <a:rPr lang="en-US" sz="1800" b="1" i="1" u="sng" dirty="0" err="1" smtClean="0">
                <a:solidFill>
                  <a:srgbClr val="FF0000"/>
                </a:solidFill>
              </a:rPr>
              <a:t>Micro:Bit</a:t>
            </a:r>
            <a:r>
              <a:rPr lang="en-US" sz="1800" b="1" i="1" u="sng" dirty="0" smtClean="0">
                <a:solidFill>
                  <a:srgbClr val="FF0000"/>
                </a:solidFill>
              </a:rPr>
              <a:t> specs]</a:t>
            </a:r>
          </a:p>
          <a:p>
            <a:pPr>
              <a:spcBef>
                <a:spcPts val="0"/>
              </a:spcBef>
            </a:pP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USB; p</a:t>
            </a:r>
            <a:r>
              <a:rPr lang="en-US" sz="1800" dirty="0" smtClean="0"/>
              <a:t>ush 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</a:t>
            </a:r>
            <a:r>
              <a:rPr lang="en-US" sz="1800" dirty="0" smtClean="0"/>
              <a:t>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</a:t>
            </a:r>
            <a:r>
              <a:rPr lang="en-US" sz="1400" dirty="0" smtClean="0"/>
              <a:t>x 52 </a:t>
            </a:r>
            <a:r>
              <a:rPr lang="en-US" sz="1400" dirty="0" smtClean="0"/>
              <a:t>mm</a:t>
            </a:r>
          </a:p>
          <a:p>
            <a:r>
              <a:rPr lang="en-US" sz="1400" dirty="0" smtClean="0"/>
              <a:t>sensors: 2 x 2 mm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USB; p</a:t>
            </a:r>
            <a:r>
              <a:rPr lang="en-US" sz="1800" dirty="0" smtClean="0"/>
              <a:t>ush 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</a:t>
            </a:r>
            <a:r>
              <a:rPr lang="en-US" sz="1800" dirty="0" smtClean="0"/>
              <a:t>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7568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  <a:endParaRPr lang="en-US" sz="2400" dirty="0" smtClean="0"/>
          </a:p>
          <a:p>
            <a:r>
              <a:rPr lang="en-US" sz="2400" dirty="0" smtClean="0"/>
              <a:t>	tiny </a:t>
            </a:r>
            <a:r>
              <a:rPr lang="en-US" sz="2400" dirty="0" smtClean="0"/>
              <a:t>sensors + fun </a:t>
            </a:r>
            <a:r>
              <a:rPr lang="en-US" sz="2400" dirty="0" smtClean="0"/>
              <a:t>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More sensors == many more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</a:t>
            </a:r>
            <a:r>
              <a:rPr lang="en-US" sz="1200"/>
              <a:t>://</a:t>
            </a:r>
            <a:r>
              <a:rPr lang="en-US" sz="1200" smtClean="0"/>
              <a:t>uflash.readthedocs.org</a:t>
            </a:r>
            <a:endParaRPr lang="en-US" sz="1200" dirty="0" smtClean="0"/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use comparable MEMS sensors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467963"/>
              </p:ext>
            </p:extLst>
          </p:nvPr>
        </p:nvGraphicFramePr>
        <p:xfrm>
          <a:off x="457200" y="1600200"/>
          <a:ext cx="7211144" cy="7779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752"/>
                <a:gridCol w="1496752"/>
                <a:gridCol w="1496752"/>
                <a:gridCol w="2720888"/>
              </a:tblGrid>
              <a:tr h="77216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Phone </a:t>
                      </a:r>
                      <a:r>
                        <a:rPr lang="en-US" sz="1900" dirty="0" smtClean="0"/>
                        <a:t>OnePlus2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Wearable</a:t>
                      </a:r>
                    </a:p>
                    <a:p>
                      <a:r>
                        <a:rPr lang="en-US" sz="1900" dirty="0" err="1" smtClean="0"/>
                        <a:t>MetaWear</a:t>
                      </a:r>
                      <a:r>
                        <a:rPr lang="en-US" sz="1900" baseline="0" dirty="0" smtClean="0"/>
                        <a:t> C PRO</a:t>
                      </a:r>
                      <a:endParaRPr lang="en-US" sz="27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Board</a:t>
                      </a:r>
                    </a:p>
                    <a:p>
                      <a:r>
                        <a:rPr lang="en-US" sz="1900" dirty="0" smtClean="0"/>
                        <a:t>BBC </a:t>
                      </a:r>
                      <a:r>
                        <a:rPr lang="en-US" sz="1900" dirty="0" err="1" smtClean="0"/>
                        <a:t>Micro:bit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Accelerometer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LIS3DSH (STM)</a:t>
                      </a:r>
                      <a:endParaRPr lang="en-US" sz="2400" dirty="0"/>
                    </a:p>
                  </a:txBody>
                  <a:tcPr marT="60960" marB="60960"/>
                </a:tc>
                <a:tc rowSpan="2">
                  <a:txBody>
                    <a:bodyPr/>
                    <a:lstStyle/>
                    <a:p>
                      <a:r>
                        <a:rPr lang="en-US" sz="2400" dirty="0" smtClean="0"/>
                        <a:t>BMI160 IMU</a:t>
                      </a:r>
                      <a:r>
                        <a:rPr lang="en-US" sz="2400" baseline="0" dirty="0" smtClean="0"/>
                        <a:t> (Bosch)</a:t>
                      </a:r>
                    </a:p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MMA8652</a:t>
                      </a:r>
                      <a:r>
                        <a:rPr lang="en-US" sz="2400" baseline="0" dirty="0" smtClean="0"/>
                        <a:t> (NXP </a:t>
                      </a:r>
                      <a:r>
                        <a:rPr lang="en-US" sz="1500" baseline="0" dirty="0" err="1" smtClean="0"/>
                        <a:t>Freescale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Gyroscope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L3D20</a:t>
                      </a:r>
                      <a:r>
                        <a:rPr lang="en-US" sz="2400" baseline="0" dirty="0" smtClean="0"/>
                        <a:t> (STM)</a:t>
                      </a:r>
                    </a:p>
                  </a:txBody>
                  <a:tcPr marT="60960" marB="6096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Magnetometer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MMC34160PJ (MEMSIC)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MAG3110</a:t>
                      </a:r>
                    </a:p>
                    <a:p>
                      <a:r>
                        <a:rPr lang="en-US" sz="2400" baseline="0" dirty="0" smtClean="0"/>
                        <a:t>(NXP </a:t>
                      </a:r>
                      <a:r>
                        <a:rPr lang="en-US" sz="1400" baseline="0" dirty="0" err="1" smtClean="0"/>
                        <a:t>Freescale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Source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My Sensors Android app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RF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Wifi</a:t>
                      </a:r>
                      <a:r>
                        <a:rPr lang="en-US" sz="2400" dirty="0" smtClean="0"/>
                        <a:t>, BT, BLE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BLE, radio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Memory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16k RAM, 256k flash</a:t>
                      </a:r>
                      <a:endParaRPr lang="en-US" sz="24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technical terms, what do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15200" cy="4525963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 smtClean="0"/>
              <a:t>Real-time measurement of speed, orientation, position, …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Cheap, low-power sensors</a:t>
            </a:r>
          </a:p>
          <a:p>
            <a:pPr marL="457200" indent="-457200">
              <a:buFontTx/>
              <a:buChar char="-"/>
            </a:pPr>
            <a:endParaRPr lang="en-US" dirty="0" smtClean="0"/>
          </a:p>
          <a:p>
            <a:pPr marL="457200" indent="-457200">
              <a:buFontTx/>
              <a:buChar char="-"/>
            </a:pPr>
            <a:r>
              <a:rPr lang="en-US" dirty="0" smtClean="0"/>
              <a:t>Low-latency algorithms to clean up/pre-process raw data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Sensor-fusion – merge 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High-level outputs – gestures, triggers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9492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6 DOF = 3-axis gyroscope and accelerometer = IMU</a:t>
            </a:r>
          </a:p>
          <a:p>
            <a:r>
              <a:rPr lang="en-US" sz="2400" dirty="0" smtClean="0"/>
              <a:t>9 DOF = IMU + compass (magnetometer)</a:t>
            </a:r>
          </a:p>
          <a:p>
            <a:r>
              <a:rPr lang="en-US" sz="2400" dirty="0" smtClean="0"/>
              <a:t>10 DOF = adds barometer (pressure)</a:t>
            </a:r>
          </a:p>
          <a:p>
            <a:r>
              <a:rPr lang="en-US" sz="2400" dirty="0" smtClean="0"/>
              <a:t>11 DOF = add GPS receiver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  <a:endParaRPr lang="en-US" sz="2400" dirty="0" smtClean="0"/>
          </a:p>
          <a:p>
            <a:r>
              <a:rPr lang="en-US" sz="2400" dirty="0" smtClean="0"/>
              <a:t>	tiny </a:t>
            </a:r>
            <a:r>
              <a:rPr lang="en-US" sz="2400" dirty="0" smtClean="0"/>
              <a:t>sensors + fun </a:t>
            </a:r>
            <a:r>
              <a:rPr lang="en-US" sz="2400" dirty="0" smtClean="0"/>
              <a:t>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  <a:endParaRPr lang="en-US" sz="2400" dirty="0" smtClean="0"/>
          </a:p>
          <a:p>
            <a:r>
              <a:rPr lang="en-US" sz="2400" dirty="0" smtClean="0"/>
              <a:t>	tiny </a:t>
            </a:r>
            <a:r>
              <a:rPr lang="en-US" sz="2400" dirty="0" smtClean="0"/>
              <a:t>sensors + fun </a:t>
            </a:r>
            <a:r>
              <a:rPr lang="en-US" sz="2400" dirty="0" smtClean="0"/>
              <a:t>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err="1" smtClean="0"/>
              <a:t>micro:bit</a:t>
            </a:r>
            <a:r>
              <a:rPr lang="en-US" sz="2400" dirty="0" smtClean="0"/>
              <a:t> digital 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Navigation and control…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1416</Words>
  <Application>Microsoft Office PowerPoint</Application>
  <PresentationFormat>On-screen Show (4:3)</PresentationFormat>
  <Paragraphs>390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VR…</vt:lpstr>
      <vt:lpstr>AR…</vt:lpstr>
      <vt:lpstr>Navigation and control…</vt:lpstr>
      <vt:lpstr>Automotive…</vt:lpstr>
      <vt:lpstr>“Quantified self”…</vt:lpstr>
      <vt:lpstr>Sports…</vt:lpstr>
      <vt:lpstr>Sensors in 1862 – Foucault’s gyroscope</vt:lpstr>
      <vt:lpstr>Sensors in 1965 – ST124-M inertial platform</vt:lpstr>
      <vt:lpstr>PowerPoint Presentation</vt:lpstr>
      <vt:lpstr> </vt:lpstr>
      <vt:lpstr>PowerPoint Presentation</vt:lpstr>
      <vt:lpstr>PowerPoint Presentation</vt:lpstr>
      <vt:lpstr>PowerPoint Presentation</vt:lpstr>
      <vt:lpstr>Sensors in 2016 – MEMS gyroscope</vt:lpstr>
      <vt:lpstr>Sensors in 2016 – MEMS gyroscope</vt:lpstr>
      <vt:lpstr>Sensors in 2016 – Metawear C and micro:bit</vt:lpstr>
      <vt:lpstr>Metaware C 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More sensors == many more options</vt:lpstr>
      <vt:lpstr>References</vt:lpstr>
      <vt:lpstr>They use comparable MEMS sensors</vt:lpstr>
      <vt:lpstr>In technical terms, what do we want?</vt:lpstr>
      <vt:lpstr>Sensor degrees of freedom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261</cp:revision>
  <dcterms:created xsi:type="dcterms:W3CDTF">2016-05-02T21:59:25Z</dcterms:created>
  <dcterms:modified xsi:type="dcterms:W3CDTF">2016-09-05T00:18:16Z</dcterms:modified>
</cp:coreProperties>
</file>